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20" autoAdjust="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463C5-35F1-41BA-84DE-DA7897E8C954}" type="datetimeFigureOut">
              <a:rPr lang="nl-NL" smtClean="0"/>
              <a:t>21-3-2019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A5BC-E122-44D9-9EAD-1E0FDE6B0B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7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A5BC-E122-44D9-9EAD-1E0FDE6B0B9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1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1C984-F57F-49CC-9320-EB7824466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891230"/>
            <a:ext cx="8361229" cy="2098226"/>
          </a:xfrm>
        </p:spPr>
        <p:txBody>
          <a:bodyPr/>
          <a:lstStyle/>
          <a:p>
            <a:r>
              <a:rPr lang="nl-NL" dirty="0"/>
              <a:t>INDOOR LOCALIZATION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685AE9-C56A-4585-A1AD-4EB0C3305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4270484"/>
            <a:ext cx="6831673" cy="1098958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>
                <a:solidFill>
                  <a:srgbClr val="00B050"/>
                </a:solidFill>
              </a:rPr>
              <a:t>Jeroen Meij</a:t>
            </a:r>
          </a:p>
          <a:p>
            <a:r>
              <a:rPr lang="nl-NL" dirty="0"/>
              <a:t>Data Analytics &amp; Machine Learning student</a:t>
            </a:r>
          </a:p>
          <a:p>
            <a:r>
              <a:rPr lang="nl-NL" dirty="0" err="1">
                <a:solidFill>
                  <a:srgbClr val="FF0000"/>
                </a:solidFill>
              </a:rPr>
              <a:t>Ubiqum</a:t>
            </a:r>
            <a:r>
              <a:rPr lang="nl-NL" dirty="0">
                <a:solidFill>
                  <a:srgbClr val="FF0000"/>
                </a:solidFill>
              </a:rPr>
              <a:t> Code </a:t>
            </a:r>
            <a:r>
              <a:rPr lang="nl-NL" dirty="0" err="1">
                <a:solidFill>
                  <a:srgbClr val="FF0000"/>
                </a:solidFill>
              </a:rPr>
              <a:t>Acadamy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8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9F66D-9BBB-4671-B504-C1F5B2F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Latitude &amp; Longitude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B274F19-D28C-4C68-9D74-5C1416DD97D0}"/>
              </a:ext>
            </a:extLst>
          </p:cNvPr>
          <p:cNvSpPr txBox="1">
            <a:spLocks/>
          </p:cNvSpPr>
          <p:nvPr/>
        </p:nvSpPr>
        <p:spPr>
          <a:xfrm>
            <a:off x="1308462" y="1805718"/>
            <a:ext cx="9601200" cy="405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Used</a:t>
            </a:r>
            <a:r>
              <a:rPr lang="nl-NL" dirty="0"/>
              <a:t> a </a:t>
            </a:r>
            <a:r>
              <a:rPr lang="nl-NL" dirty="0" err="1"/>
              <a:t>wide</a:t>
            </a:r>
            <a:r>
              <a:rPr lang="nl-NL" dirty="0"/>
              <a:t> range of </a:t>
            </a:r>
            <a:r>
              <a:rPr lang="nl-NL" dirty="0" err="1"/>
              <a:t>dBm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(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didn’t</a:t>
            </a:r>
            <a:r>
              <a:rPr lang="nl-NL" dirty="0"/>
              <a:t> alter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lowest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duplicate</a:t>
            </a:r>
            <a:r>
              <a:rPr lang="nl-NL" dirty="0"/>
              <a:t> </a:t>
            </a:r>
            <a:r>
              <a:rPr lang="nl-NL" dirty="0" err="1"/>
              <a:t>rows</a:t>
            </a:r>
            <a:endParaRPr lang="nl-NL" dirty="0"/>
          </a:p>
          <a:p>
            <a:endParaRPr lang="nl-NL" dirty="0"/>
          </a:p>
          <a:p>
            <a:r>
              <a:rPr lang="nl-NL" dirty="0"/>
              <a:t>Latitude:</a:t>
            </a:r>
          </a:p>
          <a:p>
            <a:pPr lvl="1"/>
            <a:r>
              <a:rPr lang="nl-NL" dirty="0"/>
              <a:t>RMSE = 6.734</a:t>
            </a:r>
          </a:p>
          <a:p>
            <a:pPr lvl="1"/>
            <a:r>
              <a:rPr lang="nl-NL" dirty="0"/>
              <a:t>R^2 = 0.991</a:t>
            </a:r>
          </a:p>
          <a:p>
            <a:pPr lvl="1"/>
            <a:r>
              <a:rPr lang="nl-NL" dirty="0"/>
              <a:t>MAE 4.6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F072CCB-0077-426D-ABA3-13A0FD75C173}"/>
              </a:ext>
            </a:extLst>
          </p:cNvPr>
          <p:cNvSpPr txBox="1">
            <a:spLocks/>
          </p:cNvSpPr>
          <p:nvPr/>
        </p:nvSpPr>
        <p:spPr>
          <a:xfrm>
            <a:off x="5730240" y="3535679"/>
            <a:ext cx="5331822" cy="2479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Longitude:</a:t>
            </a:r>
          </a:p>
          <a:p>
            <a:pPr lvl="1"/>
            <a:r>
              <a:rPr lang="nl-NL" dirty="0"/>
              <a:t>RMSE = 7.377</a:t>
            </a:r>
          </a:p>
          <a:p>
            <a:pPr lvl="1"/>
            <a:r>
              <a:rPr lang="nl-NL" dirty="0"/>
              <a:t>R^2 = 0.996</a:t>
            </a:r>
          </a:p>
          <a:p>
            <a:pPr lvl="1"/>
            <a:r>
              <a:rPr lang="nl-NL" dirty="0"/>
              <a:t>MAE 4.9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42E2ECC-76B1-4CE7-946F-CB3BFAB9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382" y="2893559"/>
            <a:ext cx="1900949" cy="2247549"/>
          </a:xfrm>
          <a:prstGeom prst="rect">
            <a:avLst/>
          </a:prstGeom>
        </p:spPr>
      </p:pic>
      <p:sp>
        <p:nvSpPr>
          <p:cNvPr id="15" name="Pijl: omlaag 14">
            <a:extLst>
              <a:ext uri="{FF2B5EF4-FFF2-40B4-BE49-F238E27FC236}">
                <a16:creationId xmlns:a16="http://schemas.microsoft.com/office/drawing/2014/main" id="{6802BC0F-4DFE-4C19-B400-0DF3909D2092}"/>
              </a:ext>
            </a:extLst>
          </p:cNvPr>
          <p:cNvSpPr/>
          <p:nvPr/>
        </p:nvSpPr>
        <p:spPr>
          <a:xfrm>
            <a:off x="10697391" y="5284058"/>
            <a:ext cx="576942" cy="106470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1611FAB2-98D1-4CA8-8D68-A2090B4D480E}"/>
              </a:ext>
            </a:extLst>
          </p:cNvPr>
          <p:cNvSpPr/>
          <p:nvPr/>
        </p:nvSpPr>
        <p:spPr>
          <a:xfrm rot="5400000">
            <a:off x="9632689" y="4428191"/>
            <a:ext cx="576942" cy="106470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B838EA3-179A-437A-B707-48568ABBAA55}"/>
              </a:ext>
            </a:extLst>
          </p:cNvPr>
          <p:cNvSpPr txBox="1"/>
          <p:nvPr/>
        </p:nvSpPr>
        <p:spPr>
          <a:xfrm>
            <a:off x="11272117" y="57236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~4.9m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B58652F-F36F-4ADE-80C0-1F8171349DDE}"/>
              </a:ext>
            </a:extLst>
          </p:cNvPr>
          <p:cNvSpPr txBox="1"/>
          <p:nvPr/>
        </p:nvSpPr>
        <p:spPr>
          <a:xfrm>
            <a:off x="9619628" y="437372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~4.6m</a:t>
            </a:r>
          </a:p>
        </p:txBody>
      </p:sp>
      <p:pic>
        <p:nvPicPr>
          <p:cNvPr id="27" name="Afbeelding 26">
            <a:extLst>
              <a:ext uri="{FF2B5EF4-FFF2-40B4-BE49-F238E27FC236}">
                <a16:creationId xmlns:a16="http://schemas.microsoft.com/office/drawing/2014/main" id="{A91E1F54-A56D-4351-BAC7-486B8C5F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67" y="1534322"/>
            <a:ext cx="10829925" cy="5484617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3F491AE3-9C69-4A65-98C5-2159AC8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76" y="2883190"/>
            <a:ext cx="923277" cy="1091619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DF08410A-B068-47C4-B1FC-E48D4D65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141" y="2259897"/>
            <a:ext cx="699009" cy="699009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59FE199-EB99-41EA-8F1C-F58344FB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953" y="4986199"/>
            <a:ext cx="1091619" cy="1091619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569B2292-D369-4BB7-A99C-C6DEA8AB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511" y="3977588"/>
            <a:ext cx="1091619" cy="1091619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4BA9D848-6C16-41CE-83F6-0DED1BE7A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100000">
                        <a14:foregroundMark x1="67111" y1="67222" x2="67111" y2="67222"/>
                        <a14:foregroundMark x1="50000" y1="48444" x2="50000" y2="48444"/>
                        <a14:foregroundMark x1="43778" y1="47333" x2="43778" y2="47333"/>
                        <a14:foregroundMark x1="26778" y1="47000" x2="26778" y2="47000"/>
                        <a14:foregroundMark x1="39556" y1="28000" x2="39556" y2="28000"/>
                        <a14:foregroundMark x1="48222" y1="11444" x2="48222" y2="11444"/>
                        <a14:foregroundMark x1="15556" y1="48444" x2="15556" y2="48444"/>
                        <a14:foregroundMark x1="47889" y1="82000" x2="47889" y2="82000"/>
                        <a14:foregroundMark x1="83778" y1="48778" x2="83778" y2="48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0400" y="1074481"/>
            <a:ext cx="919682" cy="9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27EAD-F6BC-4FDE-8A3B-F53E22FF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I </a:t>
            </a:r>
            <a:r>
              <a:rPr lang="nl-NL" dirty="0" err="1"/>
              <a:t>learn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660DC0-1EDC-4265-9A51-E9907D3A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8886825" cy="3886200"/>
          </a:xfrm>
        </p:spPr>
        <p:txBody>
          <a:bodyPr>
            <a:normAutofit/>
          </a:bodyPr>
          <a:lstStyle/>
          <a:p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knowledge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explanation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a model is inaccurate,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Think</a:t>
            </a:r>
            <a:r>
              <a:rPr lang="nl-NL" dirty="0"/>
              <a:t> out </a:t>
            </a:r>
            <a:r>
              <a:rPr lang="nl-NL" dirty="0" err="1"/>
              <a:t>loud</a:t>
            </a:r>
            <a:r>
              <a:rPr lang="nl-NL" dirty="0"/>
              <a:t>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formulate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, do </a:t>
            </a:r>
            <a:r>
              <a:rPr lang="nl-NL" dirty="0" err="1"/>
              <a:t>you</a:t>
            </a:r>
            <a:r>
              <a:rPr lang="nl-NL" dirty="0"/>
              <a:t> even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Even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pull off,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2688A8-E318-4F69-9BCA-71F72A14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612" y="346285"/>
            <a:ext cx="2333625" cy="21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0D8FE-FE9A-4DDB-871D-3690B65C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124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B143CF1-D8B6-4DCB-A319-4146CBEE9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009" y="1209675"/>
            <a:ext cx="9785982" cy="4591050"/>
          </a:xfrm>
        </p:spPr>
      </p:pic>
    </p:spTree>
    <p:extLst>
      <p:ext uri="{BB962C8B-B14F-4D97-AF65-F5344CB8AC3E}">
        <p14:creationId xmlns:p14="http://schemas.microsoft.com/office/powerpoint/2010/main" val="136999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BCFAE-34A4-40B3-B5CB-79B6296B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Myself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B7CA041-B92D-4A6D-AA6F-AA867E32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7125" y="1836663"/>
            <a:ext cx="3555675" cy="4444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1528EFEE-6FB3-458D-9781-5959AA886F4B}"/>
              </a:ext>
            </a:extLst>
          </p:cNvPr>
          <p:cNvSpPr txBox="1"/>
          <p:nvPr/>
        </p:nvSpPr>
        <p:spPr>
          <a:xfrm>
            <a:off x="1694576" y="1836663"/>
            <a:ext cx="46726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Jeroen Meij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MSc in International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Economics</a:t>
            </a: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Worked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hospitality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nl-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Experienced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latin typeface="Arial" panose="020B0604020202020204" pitchFamily="34" charset="0"/>
                <a:cs typeface="Arial" panose="020B0604020202020204" pitchFamily="34" charset="0"/>
              </a:rPr>
              <a:t>abroad</a:t>
            </a:r>
            <a:endParaRPr lang="nl-NL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5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6E565-808A-44E2-B1A1-E617D9D3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225CBB-4DF5-4683-BF66-D52ED91C6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assignment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are we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I do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I </a:t>
            </a:r>
            <a:r>
              <a:rPr lang="nl-NL" dirty="0" err="1"/>
              <a:t>learn</a:t>
            </a:r>
            <a:r>
              <a:rPr lang="nl-NL" dirty="0"/>
              <a:t>?</a:t>
            </a:r>
          </a:p>
          <a:p>
            <a:r>
              <a:rPr lang="nl-NL" dirty="0" err="1"/>
              <a:t>Questions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252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44A50-01B9-4ACE-8DFA-75E0679F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assignment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556D63-40B1-4BD9-BF45-05BB682A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5261"/>
            <a:ext cx="9601200" cy="3581400"/>
          </a:xfrm>
        </p:spPr>
        <p:txBody>
          <a:bodyPr/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feasibility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of “</a:t>
            </a:r>
            <a:r>
              <a:rPr lang="nl-NL" i="1" dirty="0">
                <a:latin typeface="Arial" panose="020B0604020202020204" pitchFamily="34" charset="0"/>
                <a:cs typeface="Arial" panose="020B0604020202020204" pitchFamily="34" charset="0"/>
              </a:rPr>
              <a:t>Wi-Fi </a:t>
            </a:r>
            <a:r>
              <a:rPr lang="nl-NL" i="1" dirty="0" err="1">
                <a:latin typeface="Arial" panose="020B0604020202020204" pitchFamily="34" charset="0"/>
                <a:cs typeface="Arial" panose="020B0604020202020204" pitchFamily="34" charset="0"/>
              </a:rPr>
              <a:t>fingerprinting</a:t>
            </a:r>
            <a:r>
              <a:rPr lang="nl-NL" i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 indoor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strength measured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dBm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(decibels relative to a milliwatt).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was collected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 buildings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Jaume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 University in Valencia, Spain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3D420293-3DD5-47E5-BFF5-2C01E6BD82D9}"/>
              </a:ext>
            </a:extLst>
          </p:cNvPr>
          <p:cNvGrpSpPr/>
          <p:nvPr/>
        </p:nvGrpSpPr>
        <p:grpSpPr>
          <a:xfrm>
            <a:off x="1219200" y="2557860"/>
            <a:ext cx="10224822" cy="3709041"/>
            <a:chOff x="1152048" y="2851283"/>
            <a:chExt cx="10224822" cy="3709041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CBBE2147-9E1A-49C9-BC7D-DCBB1CD0C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0613" y="3839476"/>
              <a:ext cx="1900949" cy="2247549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CBAC7BA5-BE1E-4586-9A37-CCA1CCFA7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4676" y="5613726"/>
              <a:ext cx="946598" cy="946598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CB5CA85C-467C-40EF-B8D7-C615823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0272" y="4686301"/>
              <a:ext cx="946598" cy="946598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51796777-001F-408F-AD22-2F5C7F81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048" y="2851283"/>
              <a:ext cx="946598" cy="946598"/>
            </a:xfrm>
            <a:prstGeom prst="rect">
              <a:avLst/>
            </a:prstGeom>
          </p:spPr>
        </p:pic>
      </p:grp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294116FC-88A0-4AE7-9D75-1B643E5AF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06975"/>
              </p:ext>
            </p:extLst>
          </p:nvPr>
        </p:nvGraphicFramePr>
        <p:xfrm>
          <a:off x="2637079" y="3291210"/>
          <a:ext cx="5446463" cy="3089708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416601">
                  <a:extLst>
                    <a:ext uri="{9D8B030D-6E8A-4147-A177-3AD203B41FA5}">
                      <a16:colId xmlns:a16="http://schemas.microsoft.com/office/drawing/2014/main" val="3615429350"/>
                    </a:ext>
                  </a:extLst>
                </a:gridCol>
                <a:gridCol w="461580">
                  <a:extLst>
                    <a:ext uri="{9D8B030D-6E8A-4147-A177-3AD203B41FA5}">
                      <a16:colId xmlns:a16="http://schemas.microsoft.com/office/drawing/2014/main" val="3944859005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4077921666"/>
                    </a:ext>
                  </a:extLst>
                </a:gridCol>
              </a:tblGrid>
              <a:tr h="170404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nl-NL" sz="2000" b="1" u="none" strike="noStrike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NL" sz="2000" b="1" u="none" strike="noStrike" dirty="0" err="1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Signal</a:t>
                      </a:r>
                      <a:r>
                        <a:rPr lang="nl-NL" sz="2000" b="1" u="none" strike="noStrike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nl-NL" sz="2000" b="1" u="none" strike="noStrike" dirty="0" err="1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Strength</a:t>
                      </a:r>
                      <a:r>
                        <a:rPr lang="nl-NL" sz="2000" b="1" u="none" strike="noStrike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nl-NL" sz="2000" b="1" u="none" strike="noStrike" dirty="0" err="1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dBm</a:t>
                      </a:r>
                      <a:r>
                        <a:rPr lang="nl-NL" sz="2000" b="1" u="none" strike="noStrike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)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in">
                      <a:noFill/>
                      <a:prstDash val="soli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nl-NL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nl-NL" sz="2000" b="1" u="none" strike="noStrike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Connection </a:t>
                      </a:r>
                      <a:endParaRPr lang="nl-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>
                    <a:lnR w="6350" cap="flat" cmpd="sng" algn="in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4188"/>
                  </a:ext>
                </a:extLst>
              </a:tr>
              <a:tr h="551923"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r>
                        <a:rPr lang="nl-NL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in">
                      <a:noFill/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nl-NL" sz="2000" b="1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Amazing</a:t>
                      </a:r>
                      <a:endParaRPr lang="nl-NL" sz="2000" b="1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6350" cap="flat" cmpd="sng" algn="in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721137"/>
                  </a:ext>
                </a:extLst>
              </a:tr>
              <a:tr h="551923"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r>
                        <a:rPr lang="nl-NL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-67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in">
                      <a:noFill/>
                      <a:prstDash val="soli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nl-NL" sz="2000" b="1" u="none" strike="noStrike" dirty="0" err="1">
                          <a:solidFill>
                            <a:srgbClr val="92D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nl-NL" sz="2000" b="1" i="0" u="none" strike="noStrike" dirty="0">
                        <a:solidFill>
                          <a:srgbClr val="92D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6350" cap="flat" cmpd="sng" algn="in">
                      <a:noFill/>
                      <a:prstDash val="soli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34414"/>
                  </a:ext>
                </a:extLst>
              </a:tr>
              <a:tr h="466306"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r>
                        <a:rPr lang="nl-NL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in">
                      <a:noFill/>
                      <a:prstDash val="soli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nl-NL" sz="2000" b="1" i="0" u="none" strike="noStrike" dirty="0">
                          <a:solidFill>
                            <a:srgbClr val="CC99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9525" marR="9525" marT="9525" marB="0" anchor="b">
                    <a:lnR w="6350" cap="flat" cmpd="sng" algn="in">
                      <a:noFill/>
                      <a:prstDash val="soli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881598"/>
                  </a:ext>
                </a:extLst>
              </a:tr>
              <a:tr h="551923"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r>
                        <a:rPr lang="nl-NL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in">
                      <a:noFill/>
                      <a:prstDash val="soli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nl-NL" sz="2000" b="1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</a:t>
                      </a:r>
                      <a:endParaRPr lang="nl-NL" sz="20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6350" cap="flat" cmpd="sng" algn="in">
                      <a:noFill/>
                      <a:prstDash val="soli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081929"/>
                  </a:ext>
                </a:extLst>
              </a:tr>
              <a:tr h="551923"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r>
                        <a:rPr lang="nl-NL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-90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in">
                      <a:noFill/>
                      <a:prstDash val="soli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200000"/>
                        </a:lnSpc>
                      </a:pP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nl-NL" sz="2000" b="1" u="none" strike="noStrike" dirty="0" err="1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Unusable</a:t>
                      </a:r>
                      <a:endParaRPr lang="nl-NL" sz="2000" b="1" i="0" u="none" strike="noStrike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6350" cap="flat" cmpd="sng" algn="in">
                      <a:noFill/>
                      <a:prstDash val="soli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96776"/>
                  </a:ext>
                </a:extLst>
              </a:tr>
            </a:tbl>
          </a:graphicData>
        </a:graphic>
      </p:graphicFrame>
      <p:sp>
        <p:nvSpPr>
          <p:cNvPr id="13" name="Tekstvak 12">
            <a:extLst>
              <a:ext uri="{FF2B5EF4-FFF2-40B4-BE49-F238E27FC236}">
                <a16:creationId xmlns:a16="http://schemas.microsoft.com/office/drawing/2014/main" id="{4AB78A0D-7FD4-4B37-B2B0-A15FD9A95A47}"/>
              </a:ext>
            </a:extLst>
          </p:cNvPr>
          <p:cNvSpPr txBox="1"/>
          <p:nvPr/>
        </p:nvSpPr>
        <p:spPr>
          <a:xfrm>
            <a:off x="2566392" y="6483335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Source: https://www.metageek.com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60B6596-5618-4566-834D-9B4DD0B0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105850"/>
            <a:ext cx="10229988" cy="390491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C4B1C606-E591-4EA2-9607-0EE1E5487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371600" y="7107084"/>
            <a:ext cx="10229988" cy="361824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EA138D75-271F-4ED9-8A87-25BB401DC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786" y="7209501"/>
            <a:ext cx="6674427" cy="3358504"/>
          </a:xfrm>
          <a:prstGeom prst="rect">
            <a:avLst/>
          </a:prstGeom>
        </p:spPr>
      </p:pic>
      <p:grpSp>
        <p:nvGrpSpPr>
          <p:cNvPr id="27" name="Groep 26">
            <a:extLst>
              <a:ext uri="{FF2B5EF4-FFF2-40B4-BE49-F238E27FC236}">
                <a16:creationId xmlns:a16="http://schemas.microsoft.com/office/drawing/2014/main" id="{9E146E60-672A-4125-8BA8-B932CC69D2BF}"/>
              </a:ext>
            </a:extLst>
          </p:cNvPr>
          <p:cNvGrpSpPr/>
          <p:nvPr/>
        </p:nvGrpSpPr>
        <p:grpSpPr>
          <a:xfrm>
            <a:off x="8988583" y="3930818"/>
            <a:ext cx="2976460" cy="2390775"/>
            <a:chOff x="8988583" y="3930818"/>
            <a:chExt cx="2976460" cy="2390775"/>
          </a:xfrm>
        </p:grpSpPr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BC5E24F8-4D3A-4DBB-8F87-5E24FEBC5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4268" y="3930818"/>
              <a:ext cx="2390775" cy="2390775"/>
            </a:xfrm>
            <a:prstGeom prst="rect">
              <a:avLst/>
            </a:prstGeom>
          </p:spPr>
        </p:pic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4A719994-1E9B-4F32-BDD8-A6614000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420954">
              <a:off x="9154053" y="4123774"/>
              <a:ext cx="1012478" cy="1343418"/>
            </a:xfrm>
            <a:prstGeom prst="rect">
              <a:avLst/>
            </a:prstGeom>
          </p:spPr>
        </p:pic>
      </p:grp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FD00CD92-94DF-449A-AFF8-54BAD65B9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788" y="3111859"/>
            <a:ext cx="3209734" cy="320973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93CB1E34-D9CB-42B7-9354-B749C2072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5114" y="3636589"/>
            <a:ext cx="2678607" cy="2678607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FBA63CCE-DD47-4444-AB48-2A5105D56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724" y="3607391"/>
            <a:ext cx="2967385" cy="296738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99774F6E-3FC9-47B3-B98F-13FDA87C62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1906" y="363658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0404 -0.53495 " pathEditMode="relative" rAng="0" ptsTypes="AA">
                                      <p:cBhvr>
                                        <p:cTn id="111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2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0013 -0.54468 " pathEditMode="relative" rAng="0" ptsTypes="AA">
                                      <p:cBhvr>
                                        <p:cTn id="120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043 -0.53865 " pathEditMode="relative" rAng="0" ptsTypes="AA">
                                      <p:cBhvr>
                                        <p:cTn id="129" dur="1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60E4D-A585-4973-BBBC-A7DA42CA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are we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436594-2B33-4EEE-86C3-CB9A0428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2800" dirty="0"/>
              <a:t>Building</a:t>
            </a:r>
          </a:p>
          <a:p>
            <a:endParaRPr lang="nl-NL" sz="2800" dirty="0"/>
          </a:p>
          <a:p>
            <a:r>
              <a:rPr lang="nl-NL" sz="2800" dirty="0"/>
              <a:t>Floor</a:t>
            </a:r>
          </a:p>
          <a:p>
            <a:endParaRPr lang="nl-NL" sz="2800" dirty="0"/>
          </a:p>
          <a:p>
            <a:r>
              <a:rPr lang="nl-NL" sz="2800" dirty="0"/>
              <a:t>Latitude</a:t>
            </a:r>
          </a:p>
          <a:p>
            <a:endParaRPr lang="nl-NL" sz="2800" dirty="0"/>
          </a:p>
          <a:p>
            <a:r>
              <a:rPr lang="nl-NL" sz="2800" dirty="0"/>
              <a:t>Longitude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1208BCC-62DD-43C9-92A6-5F7408642926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How?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B54F6C3-53C8-4E07-8C91-A3D3C98451EF}"/>
              </a:ext>
            </a:extLst>
          </p:cNvPr>
          <p:cNvSpPr txBox="1">
            <a:spLocks/>
          </p:cNvSpPr>
          <p:nvPr/>
        </p:nvSpPr>
        <p:spPr>
          <a:xfrm>
            <a:off x="1371599" y="2286000"/>
            <a:ext cx="10045337" cy="358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800" dirty="0" err="1"/>
              <a:t>Use</a:t>
            </a:r>
            <a:r>
              <a:rPr lang="nl-NL" sz="2800" dirty="0"/>
              <a:t> </a:t>
            </a:r>
            <a:r>
              <a:rPr lang="nl-NL" sz="2800" dirty="0" err="1"/>
              <a:t>dBm</a:t>
            </a:r>
            <a:r>
              <a:rPr lang="nl-NL" sz="2800" dirty="0"/>
              <a:t> data of 520 Wireless Access Points (routers/</a:t>
            </a:r>
            <a:r>
              <a:rPr lang="nl-NL" sz="2800" dirty="0" err="1"/>
              <a:t>WAPs</a:t>
            </a:r>
            <a:r>
              <a:rPr lang="nl-NL" sz="2800" dirty="0"/>
              <a:t>)</a:t>
            </a:r>
          </a:p>
          <a:p>
            <a:pPr marL="0" indent="0">
              <a:buNone/>
            </a:pPr>
            <a:endParaRPr lang="nl-NL" sz="2800" dirty="0"/>
          </a:p>
          <a:p>
            <a:r>
              <a:rPr lang="nl-NL" sz="2800" dirty="0" err="1"/>
              <a:t>Preprocess</a:t>
            </a:r>
            <a:r>
              <a:rPr lang="nl-NL" sz="2800" dirty="0"/>
              <a:t> </a:t>
            </a:r>
            <a:r>
              <a:rPr lang="nl-NL" sz="2800" dirty="0" err="1"/>
              <a:t>this</a:t>
            </a:r>
            <a:r>
              <a:rPr lang="nl-NL" sz="2800" dirty="0"/>
              <a:t> </a:t>
            </a:r>
            <a:r>
              <a:rPr lang="nl-NL" sz="2800" dirty="0" err="1"/>
              <a:t>so</a:t>
            </a:r>
            <a:r>
              <a:rPr lang="nl-NL" sz="2800" dirty="0"/>
              <a:t> a </a:t>
            </a:r>
            <a:r>
              <a:rPr lang="nl-NL" sz="2800" dirty="0" err="1"/>
              <a:t>predictive</a:t>
            </a:r>
            <a:r>
              <a:rPr lang="nl-NL" sz="2800" dirty="0"/>
              <a:t> model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trained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Test </a:t>
            </a:r>
            <a:r>
              <a:rPr lang="nl-NL" sz="2800" dirty="0" err="1"/>
              <a:t>the</a:t>
            </a:r>
            <a:r>
              <a:rPr lang="nl-NL" sz="2800" dirty="0"/>
              <a:t> model on a new dataset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see</a:t>
            </a:r>
            <a:r>
              <a:rPr lang="nl-NL" sz="2800" dirty="0"/>
              <a:t> </a:t>
            </a:r>
            <a:r>
              <a:rPr lang="nl-NL" sz="2800" dirty="0" err="1"/>
              <a:t>its</a:t>
            </a:r>
            <a:r>
              <a:rPr lang="nl-NL" sz="2800" dirty="0"/>
              <a:t> </a:t>
            </a:r>
            <a:r>
              <a:rPr lang="nl-NL" sz="2800" dirty="0" err="1"/>
              <a:t>predictive</a:t>
            </a:r>
            <a:r>
              <a:rPr lang="nl-NL" sz="2800" dirty="0"/>
              <a:t> </a:t>
            </a:r>
            <a:r>
              <a:rPr lang="nl-NL" sz="2800" dirty="0" err="1"/>
              <a:t>accuracy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Determine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errors</a:t>
            </a:r>
            <a:r>
              <a:rPr lang="nl-NL" sz="2800" dirty="0"/>
              <a:t> made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model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reconfigure</a:t>
            </a:r>
            <a:endParaRPr lang="nl-NL" sz="2800" dirty="0"/>
          </a:p>
          <a:p>
            <a:endParaRPr lang="nl-NL" sz="2800" dirty="0"/>
          </a:p>
          <a:p>
            <a:pPr marL="0" indent="0">
              <a:buNone/>
            </a:pPr>
            <a:endParaRPr lang="nl-NL" sz="2800" dirty="0"/>
          </a:p>
          <a:p>
            <a:endParaRPr lang="nl-NL" sz="2800" dirty="0"/>
          </a:p>
          <a:p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00249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909DE-E3CF-477A-8AC8-073CF329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So</a:t>
            </a:r>
            <a:r>
              <a:rPr lang="nl-NL" b="1" dirty="0"/>
              <a:t> in short…</a:t>
            </a:r>
          </a:p>
        </p:txBody>
      </p:sp>
      <p:sp>
        <p:nvSpPr>
          <p:cNvPr id="4" name="Pijl: rechts 3">
            <a:extLst>
              <a:ext uri="{FF2B5EF4-FFF2-40B4-BE49-F238E27FC236}">
                <a16:creationId xmlns:a16="http://schemas.microsoft.com/office/drawing/2014/main" id="{9F67CB1B-D4E7-4F40-8E15-F426468302B2}"/>
              </a:ext>
            </a:extLst>
          </p:cNvPr>
          <p:cNvSpPr/>
          <p:nvPr/>
        </p:nvSpPr>
        <p:spPr>
          <a:xfrm>
            <a:off x="2239595" y="3031607"/>
            <a:ext cx="931817" cy="40059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5D725B72-1F17-4F23-A8F3-DC8EA2CCB419}"/>
              </a:ext>
            </a:extLst>
          </p:cNvPr>
          <p:cNvSpPr/>
          <p:nvPr/>
        </p:nvSpPr>
        <p:spPr>
          <a:xfrm>
            <a:off x="4565900" y="3000346"/>
            <a:ext cx="931817" cy="40059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F9CE71A1-7B3D-4C5E-9F41-1549FD7A1B97}"/>
              </a:ext>
            </a:extLst>
          </p:cNvPr>
          <p:cNvSpPr/>
          <p:nvPr/>
        </p:nvSpPr>
        <p:spPr>
          <a:xfrm>
            <a:off x="6780079" y="3000346"/>
            <a:ext cx="931817" cy="40059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5E6BE413-AE43-4534-BF07-C34016A4FF82}"/>
              </a:ext>
            </a:extLst>
          </p:cNvPr>
          <p:cNvSpPr/>
          <p:nvPr/>
        </p:nvSpPr>
        <p:spPr>
          <a:xfrm>
            <a:off x="8994258" y="3027495"/>
            <a:ext cx="931817" cy="40059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Pijl: U-vormig 8">
            <a:extLst>
              <a:ext uri="{FF2B5EF4-FFF2-40B4-BE49-F238E27FC236}">
                <a16:creationId xmlns:a16="http://schemas.microsoft.com/office/drawing/2014/main" id="{5E3E259D-9206-4089-B355-4EEA86C4E070}"/>
              </a:ext>
            </a:extLst>
          </p:cNvPr>
          <p:cNvSpPr/>
          <p:nvPr/>
        </p:nvSpPr>
        <p:spPr>
          <a:xfrm flipH="1" flipV="1">
            <a:off x="1378102" y="4110445"/>
            <a:ext cx="9594698" cy="767444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5028646-F9F0-4B90-8915-7C3C3E67E557}"/>
              </a:ext>
            </a:extLst>
          </p:cNvPr>
          <p:cNvSpPr txBox="1"/>
          <p:nvPr/>
        </p:nvSpPr>
        <p:spPr>
          <a:xfrm>
            <a:off x="1114724" y="3436016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34ACAAB-E2C1-49AF-9580-CEC649EDC92D}"/>
              </a:ext>
            </a:extLst>
          </p:cNvPr>
          <p:cNvSpPr txBox="1"/>
          <p:nvPr/>
        </p:nvSpPr>
        <p:spPr>
          <a:xfrm>
            <a:off x="3283578" y="3313147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104E92B-EA12-4DDE-9C99-09B3CB4C084C}"/>
              </a:ext>
            </a:extLst>
          </p:cNvPr>
          <p:cNvSpPr txBox="1"/>
          <p:nvPr/>
        </p:nvSpPr>
        <p:spPr>
          <a:xfrm>
            <a:off x="5704211" y="341681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4FEFAC8-81E3-4BB4-9F1D-9D9750C12D4E}"/>
              </a:ext>
            </a:extLst>
          </p:cNvPr>
          <p:cNvSpPr txBox="1"/>
          <p:nvPr/>
        </p:nvSpPr>
        <p:spPr>
          <a:xfrm>
            <a:off x="7972093" y="3428089"/>
            <a:ext cx="693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6E2670CF-4142-424F-8501-D2DFD36D38BB}"/>
              </a:ext>
            </a:extLst>
          </p:cNvPr>
          <p:cNvSpPr txBox="1"/>
          <p:nvPr/>
        </p:nvSpPr>
        <p:spPr>
          <a:xfrm>
            <a:off x="10296366" y="3309035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nl-N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  <a:endParaRPr lang="nl-N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AAF5036E-2032-4B1E-8D7F-6B97A352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15" l="0" r="100000">
                        <a14:foregroundMark x1="19231" y1="45000" x2="19231" y2="45000"/>
                        <a14:foregroundMark x1="55769" y1="81923" x2="55769" y2="81923"/>
                        <a14:foregroundMark x1="29615" y1="75000" x2="29615" y2="75000"/>
                        <a14:foregroundMark x1="12692" y1="8462" x2="12692" y2="8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023" y="2453946"/>
            <a:ext cx="940525" cy="94052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60228DE2-6444-48A0-BF8E-D5B0FC9E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130" y="2407698"/>
            <a:ext cx="940525" cy="94052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92D7DC5A-07C1-4CDD-B4C1-5C6D1D161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926" y="2432066"/>
            <a:ext cx="848954" cy="848954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4BCCC418-3FB9-4BC9-8D86-FC361F52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325" y="2480585"/>
            <a:ext cx="828450" cy="82845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1C42ACF2-BC43-46AB-B631-177351BF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878" y="2480585"/>
            <a:ext cx="828450" cy="800434"/>
          </a:xfrm>
          <a:prstGeom prst="rect">
            <a:avLst/>
          </a:prstGeom>
        </p:spPr>
      </p:pic>
      <p:sp>
        <p:nvSpPr>
          <p:cNvPr id="26" name="Titel 1">
            <a:extLst>
              <a:ext uri="{FF2B5EF4-FFF2-40B4-BE49-F238E27FC236}">
                <a16:creationId xmlns:a16="http://schemas.microsoft.com/office/drawing/2014/main" id="{9DA21BAB-226A-4EF1-9ADD-5898E532ABE1}"/>
              </a:ext>
            </a:extLst>
          </p:cNvPr>
          <p:cNvSpPr txBox="1">
            <a:spLocks/>
          </p:cNvSpPr>
          <p:nvPr/>
        </p:nvSpPr>
        <p:spPr>
          <a:xfrm>
            <a:off x="10580914" y="2542903"/>
            <a:ext cx="391886" cy="48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 dirty="0"/>
              <a:t>X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2D81DF7B-482A-43F4-892F-3BE69F947C26}"/>
              </a:ext>
            </a:extLst>
          </p:cNvPr>
          <p:cNvSpPr txBox="1">
            <a:spLocks/>
          </p:cNvSpPr>
          <p:nvPr/>
        </p:nvSpPr>
        <p:spPr>
          <a:xfrm>
            <a:off x="3500567" y="2558093"/>
            <a:ext cx="374470" cy="4859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 dirty="0"/>
              <a:t>010111001111</a:t>
            </a:r>
          </a:p>
        </p:txBody>
      </p:sp>
    </p:spTree>
    <p:extLst>
      <p:ext uri="{BB962C8B-B14F-4D97-AF65-F5344CB8AC3E}">
        <p14:creationId xmlns:p14="http://schemas.microsoft.com/office/powerpoint/2010/main" val="255771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7F5BA-A8E9-444E-A29C-A0BDD08B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General </a:t>
            </a:r>
            <a:r>
              <a:rPr lang="nl-NL" dirty="0" err="1"/>
              <a:t>preprocessed</a:t>
            </a:r>
            <a:r>
              <a:rPr lang="nl-NL" dirty="0"/>
              <a:t> </a:t>
            </a:r>
            <a:r>
              <a:rPr lang="nl-NL" dirty="0" err="1"/>
              <a:t>parts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E34794-8F47-42AF-849D-AC06F9D3D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rows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columns without </a:t>
            </a:r>
            <a:r>
              <a:rPr lang="nl-NL" dirty="0" err="1"/>
              <a:t>variance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Normalized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rows</a:t>
            </a:r>
            <a:endParaRPr lang="nl-NL" dirty="0"/>
          </a:p>
          <a:p>
            <a:endParaRPr lang="nl-NL" dirty="0"/>
          </a:p>
          <a:p>
            <a:r>
              <a:rPr lang="nl-NL" dirty="0"/>
              <a:t>Dealt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unusual</a:t>
            </a:r>
            <a:r>
              <a:rPr lang="nl-NL" dirty="0"/>
              <a:t> </a:t>
            </a:r>
            <a:r>
              <a:rPr lang="nl-NL" dirty="0" err="1"/>
              <a:t>parts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(case </a:t>
            </a:r>
            <a:r>
              <a:rPr lang="nl-NL" dirty="0" err="1"/>
              <a:t>dependent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Evaluated</a:t>
            </a:r>
            <a:r>
              <a:rPr lang="nl-NL" dirty="0"/>
              <a:t> multiple </a:t>
            </a:r>
            <a:r>
              <a:rPr lang="nl-NL" dirty="0" err="1"/>
              <a:t>agorithms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0FB8357-1145-48D2-B0F9-92BFCBC7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02" y="1634647"/>
            <a:ext cx="1659504" cy="196208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F10EA6A-DDAD-45DA-B4F3-859419A7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595" y="1447060"/>
            <a:ext cx="2337257" cy="233725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EA5F9B8-527D-400A-A20D-77182276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41" y="1447060"/>
            <a:ext cx="1745659" cy="231624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F88744CC-90A4-4B9D-8B44-00254D333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761" y="1581193"/>
            <a:ext cx="2068990" cy="20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2042B-513B-4E58-B394-7BFAC548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1885"/>
            <a:ext cx="9601200" cy="1485900"/>
          </a:xfrm>
        </p:spPr>
        <p:txBody>
          <a:bodyPr/>
          <a:lstStyle/>
          <a:p>
            <a:r>
              <a:rPr lang="nl-NL" dirty="0"/>
              <a:t>Building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358BC8-C53D-4C2E-B5BF-87F674FF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45" y="1992953"/>
            <a:ext cx="9601200" cy="4057249"/>
          </a:xfrm>
        </p:spPr>
        <p:txBody>
          <a:bodyPr/>
          <a:lstStyle/>
          <a:p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ignore</a:t>
            </a:r>
            <a:r>
              <a:rPr lang="nl-NL" dirty="0"/>
              <a:t> </a:t>
            </a:r>
            <a:r>
              <a:rPr lang="nl-NL" dirty="0" err="1"/>
              <a:t>dBm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-90 &amp; </a:t>
            </a:r>
            <a:r>
              <a:rPr lang="nl-NL" dirty="0" err="1"/>
              <a:t>lower</a:t>
            </a:r>
            <a:r>
              <a:rPr lang="nl-NL" dirty="0"/>
              <a:t> in building 1 &amp; 3</a:t>
            </a:r>
          </a:p>
          <a:p>
            <a:endParaRPr lang="nl-NL" dirty="0"/>
          </a:p>
          <a:p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ignore</a:t>
            </a:r>
            <a:r>
              <a:rPr lang="nl-NL" dirty="0"/>
              <a:t> </a:t>
            </a:r>
            <a:r>
              <a:rPr lang="nl-NL" dirty="0" err="1"/>
              <a:t>dBm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-75 &amp; </a:t>
            </a:r>
            <a:r>
              <a:rPr lang="nl-NL" dirty="0" err="1"/>
              <a:t>lower</a:t>
            </a:r>
            <a:r>
              <a:rPr lang="nl-NL" dirty="0"/>
              <a:t> in building 2</a:t>
            </a:r>
          </a:p>
          <a:p>
            <a:endParaRPr lang="nl-NL" dirty="0"/>
          </a:p>
          <a:p>
            <a:r>
              <a:rPr lang="nl-NL" dirty="0" err="1"/>
              <a:t>Model’s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: 0.999%</a:t>
            </a:r>
          </a:p>
          <a:p>
            <a:endParaRPr lang="nl-NL" dirty="0"/>
          </a:p>
          <a:p>
            <a:r>
              <a:rPr lang="nl-NL" dirty="0"/>
              <a:t>1 out of </a:t>
            </a:r>
            <a:r>
              <a:rPr lang="nl-NL" dirty="0" err="1"/>
              <a:t>the</a:t>
            </a:r>
            <a:r>
              <a:rPr lang="nl-NL" dirty="0"/>
              <a:t> 1111 </a:t>
            </a:r>
            <a:r>
              <a:rPr lang="nl-NL" dirty="0" err="1"/>
              <a:t>observations</a:t>
            </a:r>
            <a:r>
              <a:rPr lang="nl-NL" dirty="0"/>
              <a:t> was </a:t>
            </a:r>
            <a:r>
              <a:rPr lang="nl-NL" dirty="0" err="1"/>
              <a:t>incorrectly</a:t>
            </a:r>
            <a:r>
              <a:rPr lang="nl-NL" dirty="0"/>
              <a:t> </a:t>
            </a:r>
            <a:r>
              <a:rPr lang="nl-NL" dirty="0" err="1"/>
              <a:t>predicted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F63A521-8CF0-4CD0-87B6-D3399BA6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994"/>
            <a:ext cx="10197697" cy="45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70F69-6A7B-4F36-884D-108F11FC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Floors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029F5E49-6799-4BBD-B82C-FC9A149C8FA9}"/>
              </a:ext>
            </a:extLst>
          </p:cNvPr>
          <p:cNvSpPr txBox="1">
            <a:spLocks/>
          </p:cNvSpPr>
          <p:nvPr/>
        </p:nvSpPr>
        <p:spPr>
          <a:xfrm>
            <a:off x="1138645" y="1992953"/>
            <a:ext cx="9601200" cy="405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D212852-08D8-4AE9-AC9E-08BC3AEE0F33}"/>
              </a:ext>
            </a:extLst>
          </p:cNvPr>
          <p:cNvSpPr txBox="1">
            <a:spLocks/>
          </p:cNvSpPr>
          <p:nvPr/>
        </p:nvSpPr>
        <p:spPr>
          <a:xfrm>
            <a:off x="1291045" y="2145353"/>
            <a:ext cx="9601200" cy="4057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Oversampled</a:t>
            </a:r>
            <a:r>
              <a:rPr lang="nl-NL" dirty="0"/>
              <a:t> </a:t>
            </a:r>
            <a:r>
              <a:rPr lang="nl-NL" dirty="0" err="1"/>
              <a:t>observations</a:t>
            </a:r>
            <a:r>
              <a:rPr lang="nl-NL" dirty="0"/>
              <a:t> in </a:t>
            </a:r>
            <a:r>
              <a:rPr lang="nl-NL" dirty="0" err="1"/>
              <a:t>troublesome</a:t>
            </a:r>
            <a:r>
              <a:rPr lang="nl-NL" dirty="0"/>
              <a:t> </a:t>
            </a:r>
            <a:r>
              <a:rPr lang="nl-NL" dirty="0" err="1"/>
              <a:t>areas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Altered</a:t>
            </a:r>
            <a:r>
              <a:rPr lang="nl-NL" dirty="0"/>
              <a:t> minimum </a:t>
            </a:r>
            <a:r>
              <a:rPr lang="nl-NL" dirty="0" err="1"/>
              <a:t>dBm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strength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Accuracy</a:t>
            </a:r>
            <a:r>
              <a:rPr lang="nl-NL" dirty="0"/>
              <a:t>: 96,22%  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5C2AB66-A535-4BCF-A751-C9010E907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5" t="3761" r="13146" b="4839"/>
          <a:stretch/>
        </p:blipFill>
        <p:spPr>
          <a:xfrm>
            <a:off x="1099718" y="1571387"/>
            <a:ext cx="10905310" cy="5000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1035A4-8066-40FF-B826-16834D1CD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010" y="3560810"/>
            <a:ext cx="779421" cy="92153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6051F80-4C37-482B-977A-833F9A6D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611" y="3557851"/>
            <a:ext cx="779421" cy="92153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7F9BF08-139A-45B5-8520-7B6D3EA7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060" y="3560810"/>
            <a:ext cx="779421" cy="921533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E34EA0A-397E-4935-B1AF-D1A25514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07" y="5580782"/>
            <a:ext cx="779421" cy="82697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561EB16-924C-4A86-8ECE-D77BFD7B8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455" y="5557421"/>
            <a:ext cx="779421" cy="82697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A2C73EE-2152-4591-B0D6-172A9B20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94" y="5557421"/>
            <a:ext cx="779421" cy="82697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391DD51-924C-4E13-A427-6AF19D78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301" y="2602030"/>
            <a:ext cx="779421" cy="82697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220D4BC4-53B2-4390-B781-16EE860C7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38" y="2583503"/>
            <a:ext cx="779421" cy="82697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3BE6EC67-8516-4B80-B486-D2DE423D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01" y="2609411"/>
            <a:ext cx="779421" cy="82697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DC26A350-FE5A-4D9C-B241-129952FE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68" y="4582974"/>
            <a:ext cx="779421" cy="826970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6FC53547-77A2-441C-B116-7B616545D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68" y="4582974"/>
            <a:ext cx="779421" cy="82697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3398A393-D0CF-4EFC-B692-A59EBB8E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68" y="4582974"/>
            <a:ext cx="779421" cy="82697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3A210BF0-97F9-46E1-87F8-D0FBA839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431" y="273997"/>
            <a:ext cx="779421" cy="430963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74F2EA9D-01AA-48C1-B2AA-AED7D6B57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819" y="817610"/>
            <a:ext cx="402644" cy="427207"/>
          </a:xfrm>
          <a:prstGeom prst="rect">
            <a:avLst/>
          </a:prstGeom>
        </p:spPr>
      </p:pic>
      <p:sp>
        <p:nvSpPr>
          <p:cNvPr id="32" name="Tekstvak 31">
            <a:extLst>
              <a:ext uri="{FF2B5EF4-FFF2-40B4-BE49-F238E27FC236}">
                <a16:creationId xmlns:a16="http://schemas.microsoft.com/office/drawing/2014/main" id="{B8C06785-8ED1-4C1F-B6DE-A049AB71A583}"/>
              </a:ext>
            </a:extLst>
          </p:cNvPr>
          <p:cNvSpPr txBox="1"/>
          <p:nvPr/>
        </p:nvSpPr>
        <p:spPr>
          <a:xfrm>
            <a:off x="10642041" y="33766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= Building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48EE8F3-12FA-4428-9E2D-D2EBB9121D71}"/>
              </a:ext>
            </a:extLst>
          </p:cNvPr>
          <p:cNvSpPr txBox="1"/>
          <p:nvPr/>
        </p:nvSpPr>
        <p:spPr>
          <a:xfrm>
            <a:off x="10653852" y="832920"/>
            <a:ext cx="15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= </a:t>
            </a:r>
            <a:r>
              <a:rPr lang="nl-NL" dirty="0" err="1"/>
              <a:t>Observation</a:t>
            </a:r>
            <a:endParaRPr lang="nl-NL" dirty="0"/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864FC6FF-DD0C-4981-8591-1400EDCF5922}"/>
              </a:ext>
            </a:extLst>
          </p:cNvPr>
          <p:cNvSpPr txBox="1"/>
          <p:nvPr/>
        </p:nvSpPr>
        <p:spPr>
          <a:xfrm>
            <a:off x="10488885" y="586553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Floor 1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7B2B2400-2C98-4F80-9365-B0C2D49A28F9}"/>
              </a:ext>
            </a:extLst>
          </p:cNvPr>
          <p:cNvSpPr txBox="1"/>
          <p:nvPr/>
        </p:nvSpPr>
        <p:spPr>
          <a:xfrm>
            <a:off x="10488885" y="491728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Floor 2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E821448A-38B7-4024-95F9-C5E52ED4C97A}"/>
              </a:ext>
            </a:extLst>
          </p:cNvPr>
          <p:cNvSpPr txBox="1"/>
          <p:nvPr/>
        </p:nvSpPr>
        <p:spPr>
          <a:xfrm>
            <a:off x="10486707" y="3969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Floor 3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3EB04031-F8DD-47FA-A39B-7B7CC607FFD6}"/>
              </a:ext>
            </a:extLst>
          </p:cNvPr>
          <p:cNvSpPr txBox="1"/>
          <p:nvPr/>
        </p:nvSpPr>
        <p:spPr>
          <a:xfrm>
            <a:off x="10488045" y="3137275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Floor 4</a:t>
            </a:r>
          </a:p>
        </p:txBody>
      </p:sp>
    </p:spTree>
    <p:extLst>
      <p:ext uri="{BB962C8B-B14F-4D97-AF65-F5344CB8AC3E}">
        <p14:creationId xmlns:p14="http://schemas.microsoft.com/office/powerpoint/2010/main" val="36736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15469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12891 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Bijgesneden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Bijsnijden</Template>
  <TotalTime>2036</TotalTime>
  <Words>423</Words>
  <Application>Microsoft Office PowerPoint</Application>
  <PresentationFormat>Breedbeeld</PresentationFormat>
  <Paragraphs>123</Paragraphs>
  <Slides>13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Franklin Gothic Book</vt:lpstr>
      <vt:lpstr>Wingdings</vt:lpstr>
      <vt:lpstr>Bijgesneden</vt:lpstr>
      <vt:lpstr>INDOOR LOCALIZATION</vt:lpstr>
      <vt:lpstr>About Myself</vt:lpstr>
      <vt:lpstr>Index</vt:lpstr>
      <vt:lpstr>About the assignment</vt:lpstr>
      <vt:lpstr>What are we trying to predict?</vt:lpstr>
      <vt:lpstr>So in short…</vt:lpstr>
      <vt:lpstr>General preprocessed parts</vt:lpstr>
      <vt:lpstr>Building</vt:lpstr>
      <vt:lpstr>Floors</vt:lpstr>
      <vt:lpstr>Latitude &amp; Longitude</vt:lpstr>
      <vt:lpstr>What did I learn?</vt:lpstr>
      <vt:lpstr>Questions!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LOCALIZATION</dc:title>
  <dc:creator>Jeroen Meij</dc:creator>
  <cp:lastModifiedBy>Jeroen Meij</cp:lastModifiedBy>
  <cp:revision>62</cp:revision>
  <dcterms:created xsi:type="dcterms:W3CDTF">2019-03-19T09:33:41Z</dcterms:created>
  <dcterms:modified xsi:type="dcterms:W3CDTF">2019-03-21T09:20:14Z</dcterms:modified>
</cp:coreProperties>
</file>